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573" r:id="rId2"/>
    <p:sldId id="574" r:id="rId3"/>
  </p:sldIdLst>
  <p:sldSz cx="9144000" cy="5143500" type="screen16x9"/>
  <p:notesSz cx="6858000" cy="9144000"/>
  <p:custDataLst>
    <p:tags r:id="rId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23182" indent="-60455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847625" indent="-122169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272066" indent="-183883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695248" indent="-244338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1813638" algn="l" defTabSz="725454" rtl="0" eaLnBrk="1" latinLnBrk="0" hangingPunct="1">
      <a:defRPr b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6pPr>
    <a:lvl7pPr marL="2176367" algn="l" defTabSz="725454" rtl="0" eaLnBrk="1" latinLnBrk="0" hangingPunct="1">
      <a:defRPr b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7pPr>
    <a:lvl8pPr marL="2539094" algn="l" defTabSz="725454" rtl="0" eaLnBrk="1" latinLnBrk="0" hangingPunct="1">
      <a:defRPr b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8pPr>
    <a:lvl9pPr marL="2901821" algn="l" defTabSz="725454" rtl="0" eaLnBrk="1" latinLnBrk="0" hangingPunct="1">
      <a:defRPr b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6">
          <p15:clr>
            <a:srgbClr val="A4A3A4"/>
          </p15:clr>
        </p15:guide>
        <p15:guide id="2" orient="horz" pos="327">
          <p15:clr>
            <a:srgbClr val="A4A3A4"/>
          </p15:clr>
        </p15:guide>
        <p15:guide id="3" orient="horz" pos="2402">
          <p15:clr>
            <a:srgbClr val="A4A3A4"/>
          </p15:clr>
        </p15:guide>
        <p15:guide id="4" orient="horz" pos="2674">
          <p15:clr>
            <a:srgbClr val="A4A3A4"/>
          </p15:clr>
        </p15:guide>
        <p15:guide id="5" orient="horz" pos="3083">
          <p15:clr>
            <a:srgbClr val="A4A3A4"/>
          </p15:clr>
        </p15:guide>
        <p15:guide id="6" pos="295">
          <p15:clr>
            <a:srgbClr val="A4A3A4"/>
          </p15:clr>
        </p15:guide>
        <p15:guide id="7" pos="2880">
          <p15:clr>
            <a:srgbClr val="A4A3A4"/>
          </p15:clr>
        </p15:guide>
        <p15:guide id="8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133FCB"/>
    <a:srgbClr val="0F319D"/>
    <a:srgbClr val="067C0C"/>
    <a:srgbClr val="08A810"/>
    <a:srgbClr val="FF9900"/>
    <a:srgbClr val="045408"/>
    <a:srgbClr val="DE0000"/>
    <a:srgbClr val="AC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00" autoAdjust="0"/>
    <p:restoredTop sz="94651" autoAdjust="0"/>
  </p:normalViewPr>
  <p:slideViewPr>
    <p:cSldViewPr>
      <p:cViewPr varScale="1">
        <p:scale>
          <a:sx n="90" d="100"/>
          <a:sy n="90" d="100"/>
        </p:scale>
        <p:origin x="816" y="64"/>
      </p:cViewPr>
      <p:guideLst>
        <p:guide orient="horz" pos="1416"/>
        <p:guide orient="horz" pos="327"/>
        <p:guide orient="horz" pos="2402"/>
        <p:guide orient="horz" pos="2674"/>
        <p:guide orient="horz" pos="3083"/>
        <p:guide pos="295"/>
        <p:guide pos="2880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6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D1612-BC86-4659-9B0A-5AD35C32EBDF}" type="datetimeFigureOut">
              <a:rPr lang="zh-CN" altLang="en-US" smtClean="0"/>
              <a:t>2023-9-11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E8C59-F69D-4C19-BD03-43F5DAE7D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3623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A5E8DB0-55DC-4221-A99C-988BCD133BF3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72937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2318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8476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27206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69524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120204" algn="l" defTabSz="8480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4247" algn="l" defTabSz="8480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68288" algn="l" defTabSz="8480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2328" algn="l" defTabSz="8480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684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000">
        <p14:gallery dir="l"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13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000">
        <p14:gallery dir="l"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38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000">
        <p14:gallery dir="l"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27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000">
        <p14:gallery dir="l"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024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000">
        <p14:gallery dir="l"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1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000">
        <p14:gallery dir="l"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" y="0"/>
            <a:ext cx="9143429" cy="5143179"/>
          </a:xfrm>
          <a:prstGeom prst="rect">
            <a:avLst/>
          </a:prstGeom>
        </p:spPr>
      </p:pic>
      <p:sp>
        <p:nvSpPr>
          <p:cNvPr id="10" name="直接连接符 10"/>
          <p:cNvSpPr>
            <a:spLocks noChangeShapeType="1"/>
          </p:cNvSpPr>
          <p:nvPr userDrawn="1"/>
        </p:nvSpPr>
        <p:spPr bwMode="auto">
          <a:xfrm>
            <a:off x="1" y="664116"/>
            <a:ext cx="8072716" cy="0"/>
          </a:xfrm>
          <a:prstGeom prst="line">
            <a:avLst/>
          </a:prstGeom>
          <a:noFill/>
          <a:ln w="12700" cap="flat" cmpd="sng">
            <a:solidFill>
              <a:srgbClr val="A5A5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62" tIns="34281" rIns="68562" bIns="34281"/>
          <a:lstStyle/>
          <a:p>
            <a:endParaRPr lang="zh-CN" altLang="en-US"/>
          </a:p>
        </p:txBody>
      </p:sp>
      <p:sp>
        <p:nvSpPr>
          <p:cNvPr id="11" name="直接连接符 11"/>
          <p:cNvSpPr>
            <a:spLocks noChangeShapeType="1"/>
          </p:cNvSpPr>
          <p:nvPr userDrawn="1"/>
        </p:nvSpPr>
        <p:spPr bwMode="auto">
          <a:xfrm flipV="1">
            <a:off x="8072716" y="340266"/>
            <a:ext cx="0" cy="323850"/>
          </a:xfrm>
          <a:prstGeom prst="line">
            <a:avLst/>
          </a:prstGeom>
          <a:noFill/>
          <a:ln w="38100" cap="flat" cmpd="sng">
            <a:solidFill>
              <a:srgbClr val="A5A5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62" tIns="34281" rIns="68562" bIns="34281"/>
          <a:lstStyle/>
          <a:p>
            <a:endParaRPr lang="zh-CN" altLang="en-US"/>
          </a:p>
        </p:txBody>
      </p:sp>
      <p:sp>
        <p:nvSpPr>
          <p:cNvPr id="12" name="直接连接符 12"/>
          <p:cNvSpPr>
            <a:spLocks noChangeShapeType="1"/>
          </p:cNvSpPr>
          <p:nvPr userDrawn="1"/>
        </p:nvSpPr>
        <p:spPr bwMode="auto">
          <a:xfrm flipV="1">
            <a:off x="8151044" y="447423"/>
            <a:ext cx="0" cy="216694"/>
          </a:xfrm>
          <a:prstGeom prst="line">
            <a:avLst/>
          </a:prstGeom>
          <a:noFill/>
          <a:ln w="38100" cap="flat" cmpd="sng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62" tIns="34281" rIns="68562" bIns="34281"/>
          <a:lstStyle/>
          <a:p>
            <a:endParaRPr lang="zh-CN" altLang="en-US"/>
          </a:p>
        </p:txBody>
      </p:sp>
      <p:sp>
        <p:nvSpPr>
          <p:cNvPr id="18" name="矩形 7"/>
          <p:cNvSpPr>
            <a:spLocks noChangeArrowheads="1"/>
          </p:cNvSpPr>
          <p:nvPr userDrawn="1"/>
        </p:nvSpPr>
        <p:spPr bwMode="auto">
          <a:xfrm>
            <a:off x="0" y="4833938"/>
            <a:ext cx="9144000" cy="3143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68580" tIns="34290" rIns="68580" bIns="34290"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itchFamily="2" charset="-122"/>
              <a:sym typeface="宋体" pitchFamily="2" charset="-122"/>
            </a:endParaRPr>
          </a:p>
        </p:txBody>
      </p:sp>
      <p:sp>
        <p:nvSpPr>
          <p:cNvPr id="13" name="Freeform 40"/>
          <p:cNvSpPr>
            <a:spLocks noEditPoints="1"/>
          </p:cNvSpPr>
          <p:nvPr userDrawn="1"/>
        </p:nvSpPr>
        <p:spPr bwMode="auto">
          <a:xfrm>
            <a:off x="158198" y="88899"/>
            <a:ext cx="345335" cy="494434"/>
          </a:xfrm>
          <a:custGeom>
            <a:avLst/>
            <a:gdLst>
              <a:gd name="T0" fmla="*/ 173 w 579"/>
              <a:gd name="T1" fmla="*/ 818 h 857"/>
              <a:gd name="T2" fmla="*/ 551 w 579"/>
              <a:gd name="T3" fmla="*/ 818 h 857"/>
              <a:gd name="T4" fmla="*/ 571 w 579"/>
              <a:gd name="T5" fmla="*/ 838 h 857"/>
              <a:gd name="T6" fmla="*/ 551 w 579"/>
              <a:gd name="T7" fmla="*/ 857 h 857"/>
              <a:gd name="T8" fmla="*/ 173 w 579"/>
              <a:gd name="T9" fmla="*/ 857 h 857"/>
              <a:gd name="T10" fmla="*/ 153 w 579"/>
              <a:gd name="T11" fmla="*/ 838 h 857"/>
              <a:gd name="T12" fmla="*/ 173 w 579"/>
              <a:gd name="T13" fmla="*/ 818 h 857"/>
              <a:gd name="T14" fmla="*/ 181 w 579"/>
              <a:gd name="T15" fmla="*/ 632 h 857"/>
              <a:gd name="T16" fmla="*/ 389 w 579"/>
              <a:gd name="T17" fmla="*/ 290 h 857"/>
              <a:gd name="T18" fmla="*/ 462 w 579"/>
              <a:gd name="T19" fmla="*/ 334 h 857"/>
              <a:gd name="T20" fmla="*/ 255 w 579"/>
              <a:gd name="T21" fmla="*/ 676 h 857"/>
              <a:gd name="T22" fmla="*/ 181 w 579"/>
              <a:gd name="T23" fmla="*/ 632 h 857"/>
              <a:gd name="T24" fmla="*/ 35 w 579"/>
              <a:gd name="T25" fmla="*/ 543 h 857"/>
              <a:gd name="T26" fmla="*/ 243 w 579"/>
              <a:gd name="T27" fmla="*/ 201 h 857"/>
              <a:gd name="T28" fmla="*/ 316 w 579"/>
              <a:gd name="T29" fmla="*/ 245 h 857"/>
              <a:gd name="T30" fmla="*/ 108 w 579"/>
              <a:gd name="T31" fmla="*/ 587 h 857"/>
              <a:gd name="T32" fmla="*/ 35 w 579"/>
              <a:gd name="T33" fmla="*/ 543 h 857"/>
              <a:gd name="T34" fmla="*/ 2 w 579"/>
              <a:gd name="T35" fmla="*/ 820 h 857"/>
              <a:gd name="T36" fmla="*/ 22 w 579"/>
              <a:gd name="T37" fmla="*/ 650 h 857"/>
              <a:gd name="T38" fmla="*/ 165 w 579"/>
              <a:gd name="T39" fmla="*/ 736 h 857"/>
              <a:gd name="T40" fmla="*/ 24 w 579"/>
              <a:gd name="T41" fmla="*/ 833 h 857"/>
              <a:gd name="T42" fmla="*/ 2 w 579"/>
              <a:gd name="T43" fmla="*/ 820 h 857"/>
              <a:gd name="T44" fmla="*/ 299 w 579"/>
              <a:gd name="T45" fmla="*/ 106 h 857"/>
              <a:gd name="T46" fmla="*/ 269 w 579"/>
              <a:gd name="T47" fmla="*/ 156 h 857"/>
              <a:gd name="T48" fmla="*/ 488 w 579"/>
              <a:gd name="T49" fmla="*/ 289 h 857"/>
              <a:gd name="T50" fmla="*/ 519 w 579"/>
              <a:gd name="T51" fmla="*/ 239 h 857"/>
              <a:gd name="T52" fmla="*/ 299 w 579"/>
              <a:gd name="T53" fmla="*/ 106 h 857"/>
              <a:gd name="T54" fmla="*/ 346 w 579"/>
              <a:gd name="T55" fmla="*/ 30 h 857"/>
              <a:gd name="T56" fmla="*/ 412 w 579"/>
              <a:gd name="T57" fmla="*/ 14 h 857"/>
              <a:gd name="T58" fmla="*/ 549 w 579"/>
              <a:gd name="T59" fmla="*/ 97 h 857"/>
              <a:gd name="T60" fmla="*/ 566 w 579"/>
              <a:gd name="T61" fmla="*/ 163 h 857"/>
              <a:gd name="T62" fmla="*/ 547 w 579"/>
              <a:gd name="T63" fmla="*/ 194 h 857"/>
              <a:gd name="T64" fmla="*/ 327 w 579"/>
              <a:gd name="T65" fmla="*/ 61 h 857"/>
              <a:gd name="T66" fmla="*/ 346 w 579"/>
              <a:gd name="T67" fmla="*/ 30 h 8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79" h="857">
                <a:moveTo>
                  <a:pt x="173" y="818"/>
                </a:moveTo>
                <a:lnTo>
                  <a:pt x="551" y="818"/>
                </a:lnTo>
                <a:cubicBezTo>
                  <a:pt x="562" y="818"/>
                  <a:pt x="571" y="827"/>
                  <a:pt x="571" y="838"/>
                </a:cubicBezTo>
                <a:cubicBezTo>
                  <a:pt x="571" y="849"/>
                  <a:pt x="562" y="857"/>
                  <a:pt x="551" y="857"/>
                </a:cubicBezTo>
                <a:lnTo>
                  <a:pt x="173" y="857"/>
                </a:lnTo>
                <a:cubicBezTo>
                  <a:pt x="162" y="857"/>
                  <a:pt x="153" y="849"/>
                  <a:pt x="153" y="838"/>
                </a:cubicBezTo>
                <a:cubicBezTo>
                  <a:pt x="153" y="827"/>
                  <a:pt x="162" y="818"/>
                  <a:pt x="173" y="818"/>
                </a:cubicBezTo>
                <a:close/>
                <a:moveTo>
                  <a:pt x="181" y="632"/>
                </a:moveTo>
                <a:lnTo>
                  <a:pt x="389" y="290"/>
                </a:lnTo>
                <a:lnTo>
                  <a:pt x="462" y="334"/>
                </a:lnTo>
                <a:lnTo>
                  <a:pt x="255" y="676"/>
                </a:lnTo>
                <a:lnTo>
                  <a:pt x="181" y="632"/>
                </a:lnTo>
                <a:close/>
                <a:moveTo>
                  <a:pt x="35" y="543"/>
                </a:moveTo>
                <a:lnTo>
                  <a:pt x="243" y="201"/>
                </a:lnTo>
                <a:lnTo>
                  <a:pt x="316" y="245"/>
                </a:lnTo>
                <a:lnTo>
                  <a:pt x="108" y="587"/>
                </a:lnTo>
                <a:lnTo>
                  <a:pt x="35" y="543"/>
                </a:lnTo>
                <a:close/>
                <a:moveTo>
                  <a:pt x="2" y="820"/>
                </a:moveTo>
                <a:lnTo>
                  <a:pt x="22" y="650"/>
                </a:lnTo>
                <a:lnTo>
                  <a:pt x="165" y="736"/>
                </a:lnTo>
                <a:lnTo>
                  <a:pt x="24" y="833"/>
                </a:lnTo>
                <a:cubicBezTo>
                  <a:pt x="9" y="844"/>
                  <a:pt x="0" y="838"/>
                  <a:pt x="2" y="820"/>
                </a:cubicBezTo>
                <a:close/>
                <a:moveTo>
                  <a:pt x="299" y="106"/>
                </a:moveTo>
                <a:lnTo>
                  <a:pt x="269" y="156"/>
                </a:lnTo>
                <a:lnTo>
                  <a:pt x="488" y="289"/>
                </a:lnTo>
                <a:lnTo>
                  <a:pt x="519" y="239"/>
                </a:lnTo>
                <a:lnTo>
                  <a:pt x="299" y="106"/>
                </a:lnTo>
                <a:close/>
                <a:moveTo>
                  <a:pt x="346" y="30"/>
                </a:moveTo>
                <a:cubicBezTo>
                  <a:pt x="360" y="7"/>
                  <a:pt x="390" y="0"/>
                  <a:pt x="412" y="14"/>
                </a:cubicBezTo>
                <a:lnTo>
                  <a:pt x="549" y="97"/>
                </a:lnTo>
                <a:cubicBezTo>
                  <a:pt x="572" y="110"/>
                  <a:pt x="579" y="140"/>
                  <a:pt x="566" y="163"/>
                </a:cubicBezTo>
                <a:lnTo>
                  <a:pt x="547" y="194"/>
                </a:lnTo>
                <a:lnTo>
                  <a:pt x="327" y="61"/>
                </a:lnTo>
                <a:lnTo>
                  <a:pt x="346" y="3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lIns="68562" tIns="34281" rIns="68562" bIns="34281"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63375F3-D511-82CB-3F27-FD4D01E252E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318" y="336116"/>
            <a:ext cx="785812" cy="3143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7" r:id="rId2"/>
    <p:sldLayoutId id="2147483778" r:id="rId3"/>
    <p:sldLayoutId id="2147483779" r:id="rId4"/>
    <p:sldLayoutId id="2147483780" r:id="rId5"/>
    <p:sldLayoutId id="2147483781" r:id="rId6"/>
  </p:sldLayoutIdLst>
  <mc:AlternateContent xmlns:mc="http://schemas.openxmlformats.org/markup-compatibility/2006" xmlns:p14="http://schemas.microsoft.com/office/powerpoint/2010/main">
    <mc:Choice Requires="p14">
      <p:transition spd="slow" p14:dur="1750" advClick="0" advTm="2000">
        <p14:gallery dir="l"/>
      </p:transition>
    </mc:Choice>
    <mc:Fallback xmlns="">
      <p:transition spd="slow" advClick="0" advTm="2000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宋体" pitchFamily="2" charset="-122"/>
        </a:defRPr>
      </a:lvl5pPr>
      <a:lvl6pPr marL="424041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宋体" pitchFamily="2" charset="-122"/>
        </a:defRPr>
      </a:lvl6pPr>
      <a:lvl7pPr marL="848081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宋体" pitchFamily="2" charset="-122"/>
        </a:defRPr>
      </a:lvl7pPr>
      <a:lvl8pPr marL="1272122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宋体" pitchFamily="2" charset="-122"/>
        </a:defRPr>
      </a:lvl8pPr>
      <a:lvl9pPr marL="1696164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宋体" pitchFamily="2" charset="-122"/>
        </a:defRPr>
      </a:lvl9pPr>
    </p:titleStyle>
    <p:bodyStyle>
      <a:lvl1pPr marL="167509" indent="-167509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900" b="1">
          <a:solidFill>
            <a:schemeClr val="tx1"/>
          </a:solidFill>
          <a:latin typeface="+mn-lt"/>
          <a:ea typeface="+mn-ea"/>
          <a:cs typeface="+mn-cs"/>
        </a:defRPr>
      </a:lvl1pPr>
      <a:lvl2pPr marL="501269" indent="-167509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91" indent="-161213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163752" indent="-167509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300">
          <a:solidFill>
            <a:schemeClr val="tx1"/>
          </a:solidFill>
          <a:latin typeface="+mn-lt"/>
          <a:ea typeface="+mn-ea"/>
          <a:cs typeface="+mn-cs"/>
        </a:defRPr>
      </a:lvl4pPr>
      <a:lvl5pPr marL="1501290" indent="-170029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100">
          <a:solidFill>
            <a:schemeClr val="tx1"/>
          </a:solidFill>
          <a:latin typeface="+mn-lt"/>
          <a:ea typeface="+mn-ea"/>
          <a:cs typeface="+mn-cs"/>
        </a:defRPr>
      </a:lvl5pPr>
      <a:lvl6pPr marL="1925853" indent="-170794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100">
          <a:solidFill>
            <a:schemeClr val="tx1"/>
          </a:solidFill>
          <a:latin typeface="+mn-lt"/>
          <a:ea typeface="+mn-ea"/>
          <a:cs typeface="+mn-cs"/>
        </a:defRPr>
      </a:lvl6pPr>
      <a:lvl7pPr marL="2349895" indent="-170794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100">
          <a:solidFill>
            <a:schemeClr val="tx1"/>
          </a:solidFill>
          <a:latin typeface="+mn-lt"/>
          <a:ea typeface="+mn-ea"/>
          <a:cs typeface="+mn-cs"/>
        </a:defRPr>
      </a:lvl7pPr>
      <a:lvl8pPr marL="2773937" indent="-170794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100">
          <a:solidFill>
            <a:schemeClr val="tx1"/>
          </a:solidFill>
          <a:latin typeface="+mn-lt"/>
          <a:ea typeface="+mn-ea"/>
          <a:cs typeface="+mn-cs"/>
        </a:defRPr>
      </a:lvl8pPr>
      <a:lvl9pPr marL="3197976" indent="-170794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1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480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041" algn="l" defTabSz="8480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081" algn="l" defTabSz="8480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2122" algn="l" defTabSz="8480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6164" algn="l" defTabSz="8480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0204" algn="l" defTabSz="8480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4247" algn="l" defTabSz="8480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68288" algn="l" defTabSz="8480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2328" algn="l" defTabSz="84808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123478"/>
            <a:ext cx="5591175" cy="48577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dirty="0">
                <a:ea typeface="宋体" pitchFamily="2" charset="-122"/>
              </a:rPr>
              <a:t>ACC36</a:t>
            </a:r>
            <a:r>
              <a:rPr lang="zh-CN" altLang="en-US" dirty="0">
                <a:ea typeface="宋体" pitchFamily="2" charset="-122"/>
              </a:rPr>
              <a:t>控制器</a:t>
            </a:r>
            <a:r>
              <a:rPr lang="en-US" altLang="zh-CN" dirty="0">
                <a:ea typeface="宋体" pitchFamily="2" charset="-122"/>
              </a:rPr>
              <a:t>AI</a:t>
            </a:r>
            <a:r>
              <a:rPr lang="zh-CN" altLang="en-US" dirty="0">
                <a:ea typeface="宋体" pitchFamily="2" charset="-122"/>
              </a:rPr>
              <a:t>设置</a:t>
            </a:r>
          </a:p>
        </p:txBody>
      </p:sp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467544" y="958800"/>
            <a:ext cx="5094339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en-US" altLang="zh-CN" sz="1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AI</a:t>
            </a:r>
            <a:r>
              <a:rPr lang="zh-CN" altLang="en-US" sz="1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分为：</a:t>
            </a:r>
            <a:endParaRPr lang="en-US" altLang="zh-CN" sz="1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algn="just"/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4-20mA</a:t>
            </a:r>
          </a:p>
          <a:p>
            <a:pPr lvl="0" algn="just"/>
            <a:r>
              <a:rPr lang="en-US" altLang="zh-CN" sz="1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NTC10K</a:t>
            </a:r>
          </a:p>
          <a:p>
            <a:pPr lvl="0" algn="just"/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0-5V</a:t>
            </a:r>
          </a:p>
          <a:p>
            <a:pPr lvl="0" algn="just"/>
            <a:r>
              <a:rPr lang="en-US" altLang="zh-CN" sz="1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0-10V</a:t>
            </a: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endParaRPr lang="en-US" altLang="zh-CN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zh-CN" altLang="en-US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跳线帽要与设定软件配合设定</a:t>
            </a:r>
            <a:endParaRPr lang="en-US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endParaRPr lang="en-US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zh-CN" altLang="en-US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如图：</a:t>
            </a:r>
            <a:endParaRPr lang="en-US" altLang="zh-CN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endParaRPr lang="en-US" altLang="zh-CN" sz="1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endParaRPr lang="zh-CN" altLang="zh-CN" sz="1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1194E50-CF60-5FBE-85FC-26AC2889A6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053" y="1856099"/>
            <a:ext cx="2214935" cy="172873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2E311744-9142-A664-EC71-0FEFD52D6583}"/>
              </a:ext>
            </a:extLst>
          </p:cNvPr>
          <p:cNvSpPr/>
          <p:nvPr/>
        </p:nvSpPr>
        <p:spPr bwMode="auto">
          <a:xfrm>
            <a:off x="5969418" y="2144131"/>
            <a:ext cx="504056" cy="36004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华文细黑" pitchFamily="2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7700323-E7E6-779B-8583-8C806ED93870}"/>
              </a:ext>
            </a:extLst>
          </p:cNvPr>
          <p:cNvSpPr/>
          <p:nvPr/>
        </p:nvSpPr>
        <p:spPr bwMode="auto">
          <a:xfrm>
            <a:off x="6113434" y="3368267"/>
            <a:ext cx="504056" cy="239679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华文细黑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54997A3-FA8A-3C9C-C587-F9D226CE3E49}"/>
              </a:ext>
            </a:extLst>
          </p:cNvPr>
          <p:cNvSpPr txBox="1"/>
          <p:nvPr/>
        </p:nvSpPr>
        <p:spPr>
          <a:xfrm>
            <a:off x="6941988" y="213483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AI</a:t>
            </a:r>
            <a:r>
              <a:rPr lang="zh-CN" altLang="en-US" dirty="0"/>
              <a:t>跳线设置</a:t>
            </a:r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D0060243-A765-CEF5-DC29-9A1F121E7674}"/>
              </a:ext>
            </a:extLst>
          </p:cNvPr>
          <p:cNvSpPr/>
          <p:nvPr/>
        </p:nvSpPr>
        <p:spPr bwMode="auto">
          <a:xfrm rot="10800000">
            <a:off x="6527711" y="2250188"/>
            <a:ext cx="504056" cy="18002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华文细黑" pitchFamily="2" charset="-122"/>
            </a:endParaRPr>
          </a:p>
        </p:txBody>
      </p:sp>
      <p:sp>
        <p:nvSpPr>
          <p:cNvPr id="9" name="箭头: 右 8">
            <a:extLst>
              <a:ext uri="{FF2B5EF4-FFF2-40B4-BE49-F238E27FC236}">
                <a16:creationId xmlns:a16="http://schemas.microsoft.com/office/drawing/2014/main" id="{BE78EE46-63F0-D2A6-F6E8-613D12CE2F54}"/>
              </a:ext>
            </a:extLst>
          </p:cNvPr>
          <p:cNvSpPr/>
          <p:nvPr/>
        </p:nvSpPr>
        <p:spPr bwMode="auto">
          <a:xfrm rot="10800000">
            <a:off x="6689960" y="3381984"/>
            <a:ext cx="504056" cy="18002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华文细黑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050E87B2-D63B-73E3-3B84-459804579A82}"/>
              </a:ext>
            </a:extLst>
          </p:cNvPr>
          <p:cNvSpPr txBox="1"/>
          <p:nvPr/>
        </p:nvSpPr>
        <p:spPr>
          <a:xfrm>
            <a:off x="7121546" y="3287328"/>
            <a:ext cx="2012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BACnet MAC</a:t>
            </a:r>
            <a:r>
              <a:rPr lang="zh-CN" altLang="en-US" sz="1400" dirty="0"/>
              <a:t>地址设置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CD8FAFA-708B-701A-408A-9C5EBB5E797E}"/>
              </a:ext>
            </a:extLst>
          </p:cNvPr>
          <p:cNvSpPr txBox="1"/>
          <p:nvPr/>
        </p:nvSpPr>
        <p:spPr>
          <a:xfrm>
            <a:off x="7121546" y="3535872"/>
            <a:ext cx="1816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Modbus ID</a:t>
            </a:r>
            <a:r>
              <a:rPr lang="zh-CN" altLang="en-US" sz="1400" dirty="0"/>
              <a:t>地址设置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E0870E76-2F0D-CC9B-10DD-ABB359AF9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8048" y="1369650"/>
            <a:ext cx="1638384" cy="895396"/>
          </a:xfrm>
          <a:prstGeom prst="rect">
            <a:avLst/>
          </a:prstGeom>
        </p:spPr>
      </p:pic>
      <p:grpSp>
        <p:nvGrpSpPr>
          <p:cNvPr id="29" name="组合 28">
            <a:extLst>
              <a:ext uri="{FF2B5EF4-FFF2-40B4-BE49-F238E27FC236}">
                <a16:creationId xmlns:a16="http://schemas.microsoft.com/office/drawing/2014/main" id="{CFFE0EB4-F282-68C8-5DD2-895F18ED049B}"/>
              </a:ext>
            </a:extLst>
          </p:cNvPr>
          <p:cNvGrpSpPr/>
          <p:nvPr/>
        </p:nvGrpSpPr>
        <p:grpSpPr>
          <a:xfrm>
            <a:off x="1614417" y="3077925"/>
            <a:ext cx="2651751" cy="915894"/>
            <a:chOff x="1614417" y="3077925"/>
            <a:chExt cx="2651751" cy="915894"/>
          </a:xfrm>
        </p:grpSpPr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DD31E438-465A-0B30-11B4-4E7055B03757}"/>
                </a:ext>
              </a:extLst>
            </p:cNvPr>
            <p:cNvGrpSpPr/>
            <p:nvPr/>
          </p:nvGrpSpPr>
          <p:grpSpPr>
            <a:xfrm>
              <a:off x="2627784" y="3077925"/>
              <a:ext cx="1638384" cy="915894"/>
              <a:chOff x="2118048" y="3003798"/>
              <a:chExt cx="1638384" cy="915894"/>
            </a:xfrm>
          </p:grpSpPr>
          <p:pic>
            <p:nvPicPr>
              <p:cNvPr id="15" name="图片 14">
                <a:extLst>
                  <a:ext uri="{FF2B5EF4-FFF2-40B4-BE49-F238E27FC236}">
                    <a16:creationId xmlns:a16="http://schemas.microsoft.com/office/drawing/2014/main" id="{2503BBC6-6A08-05D6-DA56-2C6D3F9E3C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18048" y="3024296"/>
                <a:ext cx="1638384" cy="895396"/>
              </a:xfrm>
              <a:prstGeom prst="rect">
                <a:avLst/>
              </a:prstGeom>
            </p:spPr>
          </p:pic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294A94A4-4C52-6956-EF79-7106F76E6A9E}"/>
                  </a:ext>
                </a:extLst>
              </p:cNvPr>
              <p:cNvSpPr/>
              <p:nvPr/>
            </p:nvSpPr>
            <p:spPr bwMode="auto">
              <a:xfrm>
                <a:off x="2274020" y="3003798"/>
                <a:ext cx="65732" cy="216024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细黑" pitchFamily="2" charset="-122"/>
                </a:endParaRPr>
              </a:p>
            </p:txBody>
          </p:sp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5D7A6159-21CB-847C-ECBE-EE7902A2212F}"/>
                  </a:ext>
                </a:extLst>
              </p:cNvPr>
              <p:cNvSpPr/>
              <p:nvPr/>
            </p:nvSpPr>
            <p:spPr bwMode="auto">
              <a:xfrm>
                <a:off x="2582661" y="3148113"/>
                <a:ext cx="65732" cy="216024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细黑" pitchFamily="2" charset="-122"/>
                </a:endParaRPr>
              </a:p>
            </p:txBody>
          </p:sp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876C5BD6-CB50-43F0-77F4-43A7DD3736A8}"/>
                  </a:ext>
                </a:extLst>
              </p:cNvPr>
              <p:cNvSpPr/>
              <p:nvPr/>
            </p:nvSpPr>
            <p:spPr bwMode="auto">
              <a:xfrm>
                <a:off x="2917268" y="3287328"/>
                <a:ext cx="65732" cy="216024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细黑" pitchFamily="2" charset="-122"/>
                </a:endParaRPr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3EA1E277-9BE7-3B5A-142A-8F2125AFBE62}"/>
                  </a:ext>
                </a:extLst>
              </p:cNvPr>
              <p:cNvSpPr/>
              <p:nvPr/>
            </p:nvSpPr>
            <p:spPr bwMode="auto">
              <a:xfrm>
                <a:off x="3251875" y="3427860"/>
                <a:ext cx="65732" cy="216024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细黑" pitchFamily="2" charset="-122"/>
                </a:endParaRPr>
              </a:p>
            </p:txBody>
          </p:sp>
        </p:grp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3E44B90A-CA21-FFB6-36E8-6CDC47007014}"/>
                </a:ext>
              </a:extLst>
            </p:cNvPr>
            <p:cNvSpPr txBox="1"/>
            <p:nvPr/>
          </p:nvSpPr>
          <p:spPr>
            <a:xfrm>
              <a:off x="1614417" y="3093645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/>
                <a:t>4-20mA</a:t>
              </a:r>
              <a:endParaRPr lang="zh-CN" altLang="en-US" sz="1100" dirty="0"/>
            </a:p>
          </p:txBody>
        </p:sp>
        <p:sp>
          <p:nvSpPr>
            <p:cNvPr id="22" name="箭头: 右 21">
              <a:extLst>
                <a:ext uri="{FF2B5EF4-FFF2-40B4-BE49-F238E27FC236}">
                  <a16:creationId xmlns:a16="http://schemas.microsoft.com/office/drawing/2014/main" id="{468BDB93-CB2F-C058-9E95-CAFA7B341FF9}"/>
                </a:ext>
              </a:extLst>
            </p:cNvPr>
            <p:cNvSpPr/>
            <p:nvPr/>
          </p:nvSpPr>
          <p:spPr bwMode="auto">
            <a:xfrm>
              <a:off x="2248633" y="3126575"/>
              <a:ext cx="504056" cy="180020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华文细黑" pitchFamily="2" charset="-122"/>
              </a:endParaRP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52AF2A75-FB0E-907D-6D8D-74770C3B9B8B}"/>
                </a:ext>
              </a:extLst>
            </p:cNvPr>
            <p:cNvSpPr txBox="1"/>
            <p:nvPr/>
          </p:nvSpPr>
          <p:spPr>
            <a:xfrm>
              <a:off x="1699688" y="3248780"/>
              <a:ext cx="73609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/>
                <a:t>NTC10K</a:t>
              </a:r>
              <a:endParaRPr lang="zh-CN" altLang="en-US" sz="1100" dirty="0"/>
            </a:p>
          </p:txBody>
        </p:sp>
        <p:sp>
          <p:nvSpPr>
            <p:cNvPr id="24" name="箭头: 右 23">
              <a:extLst>
                <a:ext uri="{FF2B5EF4-FFF2-40B4-BE49-F238E27FC236}">
                  <a16:creationId xmlns:a16="http://schemas.microsoft.com/office/drawing/2014/main" id="{5622000E-031A-8A60-624E-A98408289DD9}"/>
                </a:ext>
              </a:extLst>
            </p:cNvPr>
            <p:cNvSpPr/>
            <p:nvPr/>
          </p:nvSpPr>
          <p:spPr bwMode="auto">
            <a:xfrm>
              <a:off x="2375582" y="3278975"/>
              <a:ext cx="694421" cy="180020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华文细黑" pitchFamily="2" charset="-122"/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D8F4B092-E4E4-D49C-0D32-7B266F06A8CE}"/>
                </a:ext>
              </a:extLst>
            </p:cNvPr>
            <p:cNvSpPr txBox="1"/>
            <p:nvPr/>
          </p:nvSpPr>
          <p:spPr>
            <a:xfrm>
              <a:off x="1852088" y="3401180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/>
                <a:t>0-5V</a:t>
              </a:r>
              <a:endParaRPr lang="zh-CN" altLang="en-US" sz="1100" dirty="0"/>
            </a:p>
          </p:txBody>
        </p:sp>
        <p:sp>
          <p:nvSpPr>
            <p:cNvPr id="26" name="箭头: 右 25">
              <a:extLst>
                <a:ext uri="{FF2B5EF4-FFF2-40B4-BE49-F238E27FC236}">
                  <a16:creationId xmlns:a16="http://schemas.microsoft.com/office/drawing/2014/main" id="{46804FC1-75A7-A6DD-4CB3-97D50A31940E}"/>
                </a:ext>
              </a:extLst>
            </p:cNvPr>
            <p:cNvSpPr/>
            <p:nvPr/>
          </p:nvSpPr>
          <p:spPr bwMode="auto">
            <a:xfrm>
              <a:off x="2527982" y="3431375"/>
              <a:ext cx="859425" cy="180020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华文细黑" pitchFamily="2" charset="-122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4250827C-F9CC-7BBC-F06F-D6B823F49D0A}"/>
                </a:ext>
              </a:extLst>
            </p:cNvPr>
            <p:cNvSpPr txBox="1"/>
            <p:nvPr/>
          </p:nvSpPr>
          <p:spPr>
            <a:xfrm>
              <a:off x="2028025" y="3562004"/>
              <a:ext cx="5613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/>
                <a:t>0-10V</a:t>
              </a:r>
              <a:endParaRPr lang="zh-CN" altLang="en-US" sz="1100" dirty="0"/>
            </a:p>
          </p:txBody>
        </p:sp>
        <p:sp>
          <p:nvSpPr>
            <p:cNvPr id="28" name="箭头: 右 27">
              <a:extLst>
                <a:ext uri="{FF2B5EF4-FFF2-40B4-BE49-F238E27FC236}">
                  <a16:creationId xmlns:a16="http://schemas.microsoft.com/office/drawing/2014/main" id="{F1F0EB5C-8BE6-1CCE-58D0-00E8404F1E2E}"/>
                </a:ext>
              </a:extLst>
            </p:cNvPr>
            <p:cNvSpPr/>
            <p:nvPr/>
          </p:nvSpPr>
          <p:spPr bwMode="auto">
            <a:xfrm>
              <a:off x="2603044" y="3583775"/>
              <a:ext cx="1116412" cy="180020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华文细黑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307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000">
        <p14:gallery dir="l"/>
      </p:transition>
    </mc:Choice>
    <mc:Fallback xmlns="">
      <p:transition spd="slow" advClick="0" advTm="2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123478"/>
            <a:ext cx="5591175" cy="48577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dirty="0">
                <a:ea typeface="宋体" pitchFamily="2" charset="-122"/>
              </a:rPr>
              <a:t>ACC36</a:t>
            </a:r>
            <a:r>
              <a:rPr lang="zh-CN" altLang="en-US" dirty="0">
                <a:ea typeface="宋体" pitchFamily="2" charset="-122"/>
              </a:rPr>
              <a:t>控制器</a:t>
            </a:r>
            <a:r>
              <a:rPr lang="en-US" altLang="zh-CN" dirty="0">
                <a:ea typeface="宋体" pitchFamily="2" charset="-122"/>
              </a:rPr>
              <a:t>AI</a:t>
            </a:r>
            <a:r>
              <a:rPr lang="zh-CN" altLang="en-US" dirty="0">
                <a:ea typeface="宋体" pitchFamily="2" charset="-122"/>
              </a:rPr>
              <a:t>设置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336FADD2-AD2A-342E-4B71-F4135AE53877}"/>
              </a:ext>
            </a:extLst>
          </p:cNvPr>
          <p:cNvSpPr txBox="1"/>
          <p:nvPr/>
        </p:nvSpPr>
        <p:spPr>
          <a:xfrm>
            <a:off x="395536" y="701144"/>
            <a:ext cx="89644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zh-CN" altLang="en-US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下图就是</a:t>
            </a:r>
            <a:r>
              <a:rPr lang="en-US" altLang="zh-CN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AI0,AI1</a:t>
            </a:r>
            <a:r>
              <a:rPr lang="zh-CN" altLang="en-US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设置为</a:t>
            </a:r>
            <a:r>
              <a:rPr lang="en-US" altLang="zh-CN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NTC10K</a:t>
            </a:r>
            <a:r>
              <a:rPr lang="zh-CN" altLang="en-US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输入，</a:t>
            </a:r>
            <a:r>
              <a:rPr lang="en-US" altLang="zh-CN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AI2</a:t>
            </a:r>
            <a:r>
              <a:rPr lang="zh-CN" altLang="en-US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0-10V</a:t>
            </a:r>
            <a:r>
              <a:rPr lang="zh-CN" altLang="en-US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，湿度</a:t>
            </a:r>
            <a:r>
              <a:rPr lang="en-US" altLang="zh-CN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0-100%</a:t>
            </a:r>
            <a:r>
              <a:rPr lang="zh-CN" altLang="en-US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AI3</a:t>
            </a:r>
            <a:r>
              <a:rPr lang="zh-CN" altLang="en-US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4-20mA</a:t>
            </a:r>
            <a:r>
              <a:rPr lang="zh-CN" altLang="en-US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16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0-2000pa</a:t>
            </a:r>
          </a:p>
        </p:txBody>
      </p:sp>
      <p:pic>
        <p:nvPicPr>
          <p:cNvPr id="2048" name="图片 2047">
            <a:extLst>
              <a:ext uri="{FF2B5EF4-FFF2-40B4-BE49-F238E27FC236}">
                <a16:creationId xmlns:a16="http://schemas.microsoft.com/office/drawing/2014/main" id="{69C47B7C-5E42-3734-71A9-EFE07FA95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131590"/>
            <a:ext cx="6588224" cy="370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556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2000">
        <p14:gallery dir="l"/>
      </p:transition>
    </mc:Choice>
    <mc:Fallback>
      <p:transition spd="slow" advClick="0" advTm="2000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1"/>
  <p:tag name="ISPRING_SCORM_RATE_SLIDES" val="0"/>
  <p:tag name="ISPRING_SCORM_RATE_QUIZZES" val="0"/>
  <p:tag name="ISPRING_SCORM_PASSING_SCORE" val="0.0000000000"/>
  <p:tag name="GENSWF_OUTPUT_FILE_NAME" val="22-"/>
  <p:tag name="ISPRING_RESOURCE_PATHS_HASH_2" val="dd605faedef9b7b7285347d268bb89f5f81ab715"/>
  <p:tag name="ISPRING_PRESENTATION_TITLE" val="005.pptx"/>
</p:tagLst>
</file>

<file path=ppt/theme/theme1.xml><?xml version="1.0" encoding="utf-8"?>
<a:theme xmlns:a="http://schemas.openxmlformats.org/drawingml/2006/main" name="微笑PPT - 小A">
  <a:themeElements>
    <a:clrScheme name="自定义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073E87"/>
      </a:accent1>
      <a:accent2>
        <a:srgbClr val="2D82F4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微笑PPT - 小A">
      <a:majorFont>
        <a:latin typeface="Arial"/>
        <a:ea typeface="微软雅黑"/>
        <a:cs typeface="宋体"/>
      </a:majorFont>
      <a:minorFont>
        <a:latin typeface="Arial"/>
        <a:ea typeface="微软雅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华文细黑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华文细黑" pitchFamily="2" charset="-122"/>
          </a:defRPr>
        </a:defPPr>
      </a:lstStyle>
    </a:lnDef>
  </a:objectDefaults>
  <a:extraClrSchemeLst>
    <a:extraClrScheme>
      <a:clrScheme name="微笑PPT - 小A 1">
        <a:dk1>
          <a:srgbClr val="000000"/>
        </a:dk1>
        <a:lt1>
          <a:srgbClr val="FFFFFF"/>
        </a:lt1>
        <a:dk2>
          <a:srgbClr val="FFFFFF"/>
        </a:dk2>
        <a:lt2>
          <a:srgbClr val="B2B2B2"/>
        </a:lt2>
        <a:accent1>
          <a:srgbClr val="E2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EAAAA"/>
        </a:accent5>
        <a:accent6>
          <a:srgbClr val="B90000"/>
        </a:accent6>
        <a:hlink>
          <a:srgbClr val="80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</Words>
  <Application>Microsoft Office PowerPoint</Application>
  <PresentationFormat>全屏显示(16:9)</PresentationFormat>
  <Paragraphs>19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Times New Roman</vt:lpstr>
      <vt:lpstr>Wingdings</vt:lpstr>
      <vt:lpstr>微笑PPT - 小A</vt:lpstr>
      <vt:lpstr>ACC36控制器AI设置</vt:lpstr>
      <vt:lpstr>ACC36控制器AI设置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005.pptx</dc:title>
  <dc:creator/>
  <cp:lastModifiedBy/>
  <cp:revision>1</cp:revision>
  <dcterms:created xsi:type="dcterms:W3CDTF">2016-11-25T04:57:08Z</dcterms:created>
  <dcterms:modified xsi:type="dcterms:W3CDTF">2023-09-11T11:46:16Z</dcterms:modified>
</cp:coreProperties>
</file>